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83" r:id="rId13"/>
    <p:sldId id="781" r:id="rId14"/>
    <p:sldId id="772" r:id="rId15"/>
    <p:sldId id="358" r:id="rId16"/>
    <p:sldId id="685" r:id="rId17"/>
    <p:sldId id="776" r:id="rId18"/>
    <p:sldId id="777" r:id="rId19"/>
    <p:sldId id="778" r:id="rId20"/>
    <p:sldId id="659" r:id="rId21"/>
    <p:sldId id="356" r:id="rId22"/>
    <p:sldId id="35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83"/>
            <p14:sldId id="781"/>
            <p14:sldId id="772"/>
            <p14:sldId id="358"/>
            <p14:sldId id="685"/>
            <p14:sldId id="776"/>
            <p14:sldId id="777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 HY" initials="ZH" lastIdx="1" clrIdx="0">
    <p:extLst>
      <p:ext uri="{19B8F6BF-5375-455C-9EA6-DF929625EA0E}">
        <p15:presenceInfo xmlns:p15="http://schemas.microsoft.com/office/powerpoint/2012/main" userId="1ae23ddcf0a97b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1AB0F6-0E18-85D0-C000-34E27C3E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14" y="3208581"/>
            <a:ext cx="5259270" cy="17074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4EA1BE-A76C-9092-FE7F-DDAA0CCF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940" y="2846168"/>
            <a:ext cx="5259270" cy="31712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465331"/>
          </a:xfrm>
        </p:spPr>
        <p:txBody>
          <a:bodyPr>
            <a:noAutofit/>
          </a:bodyPr>
          <a:lstStyle/>
          <a:p>
            <a:r>
              <a:rPr lang="zh-CN" altLang="en-US" dirty="0"/>
              <a:t>③ 设定彩虹色。从“执行器”模块分类中拖出“</a:t>
            </a:r>
            <a:r>
              <a:rPr lang="en-US" altLang="zh-CN" dirty="0"/>
              <a:t>RGB</a:t>
            </a:r>
            <a:r>
              <a:rPr lang="zh-CN" altLang="en-US" dirty="0"/>
              <a:t>灯</a:t>
            </a:r>
            <a:r>
              <a:rPr lang="en-US" altLang="zh-CN" dirty="0"/>
              <a:t>……</a:t>
            </a:r>
            <a:r>
              <a:rPr lang="zh-CN" altLang="en-US" dirty="0"/>
              <a:t>跑马灯</a:t>
            </a:r>
            <a:r>
              <a:rPr lang="en-US" altLang="zh-CN" dirty="0"/>
              <a:t>……</a:t>
            </a:r>
            <a:r>
              <a:rPr lang="zh-CN" altLang="en-US" dirty="0"/>
              <a:t>”模块，并复制</a:t>
            </a:r>
            <a:r>
              <a:rPr lang="en-US" altLang="zh-CN" dirty="0"/>
              <a:t>6</a:t>
            </a:r>
            <a:r>
              <a:rPr lang="zh-CN" altLang="en-US" dirty="0"/>
              <a:t>次，修改</a:t>
            </a:r>
            <a:r>
              <a:rPr lang="en-US" altLang="zh-CN" dirty="0"/>
              <a:t>7</a:t>
            </a:r>
            <a:r>
              <a:rPr lang="zh-CN" altLang="en-US" dirty="0"/>
              <a:t>个模块中的</a:t>
            </a:r>
            <a:r>
              <a:rPr lang="en-US" altLang="zh-CN" dirty="0"/>
              <a:t>RGB</a:t>
            </a:r>
            <a:r>
              <a:rPr lang="zh-CN" altLang="en-US" dirty="0"/>
              <a:t>值，让</a:t>
            </a:r>
            <a:r>
              <a:rPr lang="en-US" altLang="zh-CN" dirty="0"/>
              <a:t>7</a:t>
            </a:r>
            <a:r>
              <a:rPr lang="zh-CN" altLang="en-US" dirty="0"/>
              <a:t>个模块依次对应“红橙黄绿青蓝紫”七种颜色，具体数值如图所示。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1678546" y="4392889"/>
            <a:ext cx="4375938" cy="415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DE9984-2628-4A20-B1C4-33F248DCE314}"/>
              </a:ext>
            </a:extLst>
          </p:cNvPr>
          <p:cNvSpPr/>
          <p:nvPr/>
        </p:nvSpPr>
        <p:spPr>
          <a:xfrm>
            <a:off x="7167950" y="3598502"/>
            <a:ext cx="4327260" cy="2228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70EE113-2E2A-A6A1-06D8-3F73B05D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32" y="2823144"/>
            <a:ext cx="4495908" cy="33084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632661-5F20-88C2-2FA0-034AB82E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69" y="2823144"/>
            <a:ext cx="4546376" cy="33084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2615868"/>
          </a:xfrm>
        </p:spPr>
        <p:txBody>
          <a:bodyPr>
            <a:noAutofit/>
          </a:bodyPr>
          <a:lstStyle/>
          <a:p>
            <a:r>
              <a:rPr lang="zh-CN" altLang="en-US" dirty="0"/>
              <a:t>④ 将“如果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</a:t>
            </a:r>
            <a:r>
              <a:rPr lang="zh-CN" altLang="en-US" dirty="0"/>
              <a:t>”模块修改为“如果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</a:t>
            </a:r>
            <a:r>
              <a:rPr lang="zh-CN" altLang="en-US" dirty="0"/>
              <a:t>否则</a:t>
            </a:r>
            <a:r>
              <a:rPr lang="en-US" altLang="zh-CN" dirty="0"/>
              <a:t>……</a:t>
            </a:r>
            <a:r>
              <a:rPr lang="zh-CN" altLang="en-US" dirty="0"/>
              <a:t>”，并从“执行器”模块分类中拖出“</a:t>
            </a:r>
            <a:r>
              <a:rPr lang="en-US" altLang="zh-CN" dirty="0"/>
              <a:t>RGB</a:t>
            </a:r>
            <a:r>
              <a:rPr lang="zh-CN" altLang="en-US" dirty="0"/>
              <a:t>灯”模块和“</a:t>
            </a:r>
            <a:r>
              <a:rPr lang="en-US" altLang="zh-CN" dirty="0"/>
              <a:t>RGB</a:t>
            </a:r>
            <a:r>
              <a:rPr lang="zh-CN" altLang="en-US" dirty="0"/>
              <a:t>灯生效”模块，将两个模块放置在判断语句中。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DDD3C4-2B98-47FB-8B20-16408E4CE057}"/>
              </a:ext>
            </a:extLst>
          </p:cNvPr>
          <p:cNvSpPr/>
          <p:nvPr/>
        </p:nvSpPr>
        <p:spPr>
          <a:xfrm>
            <a:off x="6647654" y="5400943"/>
            <a:ext cx="2315371" cy="54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9D20F99-BE95-4FC3-A0BC-8395B7F5FC2E}"/>
              </a:ext>
            </a:extLst>
          </p:cNvPr>
          <p:cNvGrpSpPr/>
          <p:nvPr/>
        </p:nvGrpSpPr>
        <p:grpSpPr>
          <a:xfrm>
            <a:off x="2272821" y="3246940"/>
            <a:ext cx="1251776" cy="518726"/>
            <a:chOff x="1117325" y="5639187"/>
            <a:chExt cx="1251776" cy="51872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5104E-7751-4793-A304-329CA2BAEE24}"/>
                </a:ext>
              </a:extLst>
            </p:cNvPr>
            <p:cNvSpPr/>
            <p:nvPr/>
          </p:nvSpPr>
          <p:spPr>
            <a:xfrm>
              <a:off x="1856901" y="5639187"/>
              <a:ext cx="512200" cy="518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9F7E7A7-ABD1-4A32-AFA1-EB5D812520D4}"/>
                </a:ext>
              </a:extLst>
            </p:cNvPr>
            <p:cNvSpPr/>
            <p:nvPr/>
          </p:nvSpPr>
          <p:spPr>
            <a:xfrm>
              <a:off x="1117325" y="5959975"/>
              <a:ext cx="361907" cy="1979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90D144A-4209-E6C4-FE7D-09D56581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078" y="3016512"/>
            <a:ext cx="4388294" cy="35256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2615868"/>
          </a:xfrm>
        </p:spPr>
        <p:txBody>
          <a:bodyPr>
            <a:noAutofit/>
          </a:bodyPr>
          <a:lstStyle/>
          <a:p>
            <a:r>
              <a:rPr lang="zh-CN" altLang="en-US" dirty="0"/>
              <a:t>⑤ 修改程序以方便调整跑马灯速度。从“变量”模块分类中拖出“</a:t>
            </a:r>
            <a:r>
              <a:rPr lang="en-US" altLang="zh-CN" dirty="0"/>
              <a:t>……</a:t>
            </a:r>
            <a:r>
              <a:rPr lang="zh-CN" altLang="en-US" dirty="0"/>
              <a:t>赋值为</a:t>
            </a:r>
            <a:r>
              <a:rPr lang="en-US" altLang="zh-CN" dirty="0"/>
              <a:t>……</a:t>
            </a:r>
            <a:r>
              <a:rPr lang="zh-CN" altLang="en-US" dirty="0"/>
              <a:t>”并与“数学”模块分类中的模块组合，将变量</a:t>
            </a:r>
            <a:r>
              <a:rPr lang="en-US" altLang="zh-CN" dirty="0"/>
              <a:t>t</a:t>
            </a:r>
            <a:r>
              <a:rPr lang="zh-CN" altLang="en-US" dirty="0"/>
              <a:t>赋值为</a:t>
            </a:r>
            <a:r>
              <a:rPr lang="en-US" altLang="zh-CN" dirty="0"/>
              <a:t>100</a:t>
            </a:r>
            <a:r>
              <a:rPr lang="zh-CN" altLang="en-US" dirty="0"/>
              <a:t>，并从“变量”模块分类中拖出“</a:t>
            </a:r>
            <a:r>
              <a:rPr lang="en-US" altLang="zh-CN" dirty="0"/>
              <a:t>t</a:t>
            </a:r>
            <a:r>
              <a:rPr lang="zh-CN" altLang="en-US" dirty="0"/>
              <a:t>”，复制并填入“跑马灯”模块的间隔时长中，这样就可以通过改变</a:t>
            </a:r>
            <a:r>
              <a:rPr lang="en-US" altLang="zh-CN" dirty="0"/>
              <a:t>t</a:t>
            </a:r>
            <a:r>
              <a:rPr lang="zh-CN" altLang="en-US" dirty="0"/>
              <a:t>的值，快速修改跑马灯的间隔时长。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5A13512-70ED-4486-9C8E-8D5A1FE52BA5}"/>
              </a:ext>
            </a:extLst>
          </p:cNvPr>
          <p:cNvGrpSpPr>
            <a:grpSpLocks noChangeAspect="1"/>
          </p:cNvGrpSpPr>
          <p:nvPr/>
        </p:nvGrpSpPr>
        <p:grpSpPr>
          <a:xfrm>
            <a:off x="6673323" y="3016511"/>
            <a:ext cx="4543768" cy="2784808"/>
            <a:chOff x="838201" y="2695575"/>
            <a:chExt cx="4543768" cy="278480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5104E-7751-4793-A304-329CA2BAEE24}"/>
                </a:ext>
              </a:extLst>
            </p:cNvPr>
            <p:cNvSpPr/>
            <p:nvPr/>
          </p:nvSpPr>
          <p:spPr>
            <a:xfrm>
              <a:off x="838201" y="2695575"/>
              <a:ext cx="1104900" cy="24050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9F7E7A7-ABD1-4A32-AFA1-EB5D812520D4}"/>
                </a:ext>
              </a:extLst>
            </p:cNvPr>
            <p:cNvSpPr/>
            <p:nvPr/>
          </p:nvSpPr>
          <p:spPr>
            <a:xfrm>
              <a:off x="4833532" y="3533178"/>
              <a:ext cx="548437" cy="194720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3BF8162-C4E9-42CF-AC72-1A7B0F113A5D}"/>
              </a:ext>
            </a:extLst>
          </p:cNvPr>
          <p:cNvGrpSpPr>
            <a:grpSpLocks noChangeAspect="1"/>
          </p:cNvGrpSpPr>
          <p:nvPr/>
        </p:nvGrpSpPr>
        <p:grpSpPr>
          <a:xfrm>
            <a:off x="3759243" y="3749040"/>
            <a:ext cx="2841049" cy="1694264"/>
            <a:chOff x="824967" y="4579144"/>
            <a:chExt cx="3028912" cy="1806296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18A66D4-AEAB-444D-8E1A-E3F3A3CA8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86"/>
            <a:stretch/>
          </p:blipFill>
          <p:spPr>
            <a:xfrm>
              <a:off x="824967" y="4579144"/>
              <a:ext cx="3028912" cy="1806296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EE97758-7931-487B-8281-8B8DB8B5D141}"/>
                </a:ext>
              </a:extLst>
            </p:cNvPr>
            <p:cNvSpPr/>
            <p:nvPr/>
          </p:nvSpPr>
          <p:spPr>
            <a:xfrm>
              <a:off x="2007465" y="5927984"/>
              <a:ext cx="545235" cy="3728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C0281EC-6DB2-4581-A493-43BC20880B93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749040"/>
            <a:ext cx="2727576" cy="1694264"/>
            <a:chOff x="824967" y="2578796"/>
            <a:chExt cx="3017459" cy="1874328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8070CCB-FE3D-4266-90C5-6403E4AC8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967" y="2588320"/>
              <a:ext cx="3017459" cy="1864804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D00D834-4EE5-443B-A9CF-42F1C97A739E}"/>
                </a:ext>
              </a:extLst>
            </p:cNvPr>
            <p:cNvSpPr/>
            <p:nvPr/>
          </p:nvSpPr>
          <p:spPr>
            <a:xfrm>
              <a:off x="2099987" y="2578796"/>
              <a:ext cx="1202806" cy="4215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614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⑥ 编写完程序之后，点击“上传”。当提示“上传成功”之后，就能实现光线变暗时，跑马灯自动启动；光线变亮时，自动熄灭的效果了。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3" name="彩虹跑马灯">
            <a:hlinkClick r:id="" action="ppaction://media"/>
            <a:extLst>
              <a:ext uri="{FF2B5EF4-FFF2-40B4-BE49-F238E27FC236}">
                <a16:creationId xmlns:a16="http://schemas.microsoft.com/office/drawing/2014/main" id="{4106114B-62DE-44C8-B39B-BE7F7BC6925F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3300" y="1774825"/>
            <a:ext cx="7645400" cy="4300538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8"/>
            <a:ext cx="10252046" cy="1567958"/>
          </a:xfrm>
        </p:spPr>
        <p:txBody>
          <a:bodyPr>
            <a:normAutofit/>
          </a:bodyPr>
          <a:lstStyle/>
          <a:p>
            <a:r>
              <a:rPr lang="zh-CN" altLang="en-US" dirty="0"/>
              <a:t>“</a:t>
            </a:r>
            <a:r>
              <a:rPr lang="en-US" altLang="zh-CN" dirty="0"/>
              <a:t>RGB</a:t>
            </a:r>
            <a:r>
              <a:rPr lang="zh-CN" altLang="en-US" dirty="0"/>
              <a:t>灯 跑马灯</a:t>
            </a:r>
            <a:r>
              <a:rPr lang="en-US" altLang="zh-CN" dirty="0"/>
              <a:t>……</a:t>
            </a:r>
            <a:r>
              <a:rPr lang="zh-CN" altLang="en-US" dirty="0"/>
              <a:t>”模块可以设置</a:t>
            </a:r>
            <a:r>
              <a:rPr lang="en-US" altLang="zh-CN" dirty="0"/>
              <a:t>RGB</a:t>
            </a:r>
            <a:r>
              <a:rPr lang="zh-CN" altLang="en-US" dirty="0"/>
              <a:t>灯的颜色以及连续两颗</a:t>
            </a:r>
            <a:r>
              <a:rPr lang="en-US" altLang="zh-CN" dirty="0"/>
              <a:t>RGB</a:t>
            </a:r>
            <a:r>
              <a:rPr lang="zh-CN" altLang="en-US" dirty="0"/>
              <a:t>灯亮起的间隔时长。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跑马灯模块</a:t>
            </a:r>
            <a:endParaRPr lang="zh-CN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F79466-CC35-03A7-0248-29494559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95" y="3343276"/>
            <a:ext cx="5259270" cy="170748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F866AF-8698-0FB4-A673-542F02AB158E}"/>
              </a:ext>
            </a:extLst>
          </p:cNvPr>
          <p:cNvSpPr/>
          <p:nvPr/>
        </p:nvSpPr>
        <p:spPr>
          <a:xfrm>
            <a:off x="3756727" y="4527584"/>
            <a:ext cx="4375938" cy="415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在判断环境中的光线值时，可以借助串口打印模块（和“重复执行”模块），上传成功后就可以在“串口监视器”里看到光线值的实时变化。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“打印（自动换行）”模块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C0A2CD-4B3C-4DDF-8EC6-581B7CBD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08" y="3925510"/>
            <a:ext cx="5905950" cy="65273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3031764A-8188-4D51-A0CC-6B8379620A3F}"/>
              </a:ext>
            </a:extLst>
          </p:cNvPr>
          <p:cNvGrpSpPr>
            <a:grpSpLocks noChangeAspect="1"/>
          </p:cNvGrpSpPr>
          <p:nvPr/>
        </p:nvGrpSpPr>
        <p:grpSpPr>
          <a:xfrm>
            <a:off x="7075366" y="2865927"/>
            <a:ext cx="4131114" cy="3336416"/>
            <a:chOff x="3986212" y="1362231"/>
            <a:chExt cx="5991225" cy="48387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AD8511F-A19A-4ECD-B2EA-B585FEC3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6212" y="1362231"/>
              <a:ext cx="5991225" cy="48387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B9A8673-9187-494A-91A3-C645C8B05687}"/>
                </a:ext>
              </a:extLst>
            </p:cNvPr>
            <p:cNvSpPr/>
            <p:nvPr/>
          </p:nvSpPr>
          <p:spPr>
            <a:xfrm>
              <a:off x="9029701" y="5591174"/>
              <a:ext cx="681038" cy="3119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6401499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多重条件判断语句可以让程序根据条件的不同执行对应的程序，此模块可以根据条件数量自定义。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多重条件判断语句</a:t>
            </a:r>
            <a:endParaRPr lang="zh-CN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B622E7F-8293-4A3D-BAD7-B7A40570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775" y="1890062"/>
            <a:ext cx="3814345" cy="39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496042" y="2166324"/>
            <a:ext cx="3199915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9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19" y="3369434"/>
            <a:ext cx="6211957" cy="1630062"/>
          </a:xfrm>
        </p:spPr>
        <p:txBody>
          <a:bodyPr/>
          <a:lstStyle/>
          <a:p>
            <a:r>
              <a:rPr lang="zh-CN" altLang="en-US" dirty="0"/>
              <a:t>彩虹跑马灯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测试下列序号所对应的</a:t>
            </a:r>
            <a:r>
              <a:rPr lang="en-US" altLang="zh-CN" dirty="0"/>
              <a:t>RGB</a:t>
            </a:r>
            <a:r>
              <a:rPr lang="zh-CN" altLang="en-US" dirty="0"/>
              <a:t>灯颜色，将相同颜色的序号用线连起来。并说一说你发现了什么规律？</a:t>
            </a:r>
            <a:endParaRPr lang="zh-CN" altLang="zh-CN" dirty="0"/>
          </a:p>
        </p:txBody>
      </p:sp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43ACD83C-5579-43E8-AAD5-61D884D8C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82238"/>
              </p:ext>
            </p:extLst>
          </p:nvPr>
        </p:nvGraphicFramePr>
        <p:xfrm>
          <a:off x="1976966" y="2774969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6168539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649353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5624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82546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9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39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9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6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70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17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6704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修改程序，让跑马灯的速度随着光线越来越暗而变得越来越快！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341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跑马灯亦叫“走马灯”、“调马灯”。传统的马灯，是仿照马的形状用蔑扎纸糊而成，也叫“竹马灯”，是一种传统手工艺品。而现在所说的跑马灯，多数是指可以滚动显示的灯光效果。今天就让我们通过编程，一起打造一款彩虹色的酷炫跑马灯吧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0E632-6E8A-4150-B676-E61633F68F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9" r="4861"/>
          <a:stretch/>
        </p:blipFill>
        <p:spPr>
          <a:xfrm>
            <a:off x="6784534" y="2103420"/>
            <a:ext cx="4569266" cy="25181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2716313"/>
          </a:xfrm>
        </p:spPr>
        <p:txBody>
          <a:bodyPr>
            <a:noAutofit/>
          </a:bodyPr>
          <a:lstStyle/>
          <a:p>
            <a:r>
              <a:rPr lang="zh-CN" altLang="en-US" dirty="0"/>
              <a:t>怎样让跑马灯显示彩虹的颜色呢？如果想要快捷改变跑马灯“跑”的速度，应该怎样编写程序？能不能让跑马灯在环境暗下来时自动启动？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让跑马灯在环境暗下来后自动启动，我们需要循环判断光线值是否小于一个定值，然后利用判断语句，让跑马灯启动或熄灭。为了可以更快捷地修改跑马灯的速度，可以引入一个变量，代表每种颜色的显示时间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A53C1C-C1F0-B0C2-C43B-E2FF6C19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79" y="4579463"/>
            <a:ext cx="3806063" cy="124901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C1E900-5867-48E5-96F8-1F0D02A9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91" y="5066561"/>
            <a:ext cx="5144286" cy="11535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1970755"/>
          </a:xfrm>
        </p:spPr>
        <p:txBody>
          <a:bodyPr>
            <a:noAutofit/>
          </a:bodyPr>
          <a:lstStyle/>
          <a:p>
            <a:r>
              <a:rPr lang="zh-CN" altLang="en-US" dirty="0"/>
              <a:t>① 检测光照强度。同学们，请从“控制”分类模块中拖出“当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模块，再从“串口”模块分类中拖出“打印（自动换行）”模块，最后从“板载传感”模块分类中拖出“获取光线传感器的值”模块，并将</a:t>
            </a:r>
            <a:r>
              <a:rPr lang="en-US" altLang="zh-CN" dirty="0"/>
              <a:t>3</a:t>
            </a:r>
            <a:r>
              <a:rPr lang="zh-CN" altLang="en-US" dirty="0"/>
              <a:t>个模块组合起来，上传之后利用串口监视器查看当前环境的光线值。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F6D7836-7BE6-4A1C-A81A-78B5C5663566}"/>
              </a:ext>
            </a:extLst>
          </p:cNvPr>
          <p:cNvGrpSpPr>
            <a:grpSpLocks noChangeAspect="1"/>
          </p:cNvGrpSpPr>
          <p:nvPr/>
        </p:nvGrpSpPr>
        <p:grpSpPr>
          <a:xfrm>
            <a:off x="813279" y="3197245"/>
            <a:ext cx="3733800" cy="1179801"/>
            <a:chOff x="968536" y="3429000"/>
            <a:chExt cx="4392030" cy="138778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AF23C67-888C-4752-B2C4-F71E3A760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8536" y="3429000"/>
              <a:ext cx="4392030" cy="1387787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2374084" y="3506008"/>
              <a:ext cx="2944537" cy="11535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0" name="箭头: 下 9">
            <a:extLst>
              <a:ext uri="{FF2B5EF4-FFF2-40B4-BE49-F238E27FC236}">
                <a16:creationId xmlns:a16="http://schemas.microsoft.com/office/drawing/2014/main" id="{7B0CD466-913F-4F9F-B9B1-6FC3F83EBA58}"/>
              </a:ext>
            </a:extLst>
          </p:cNvPr>
          <p:cNvSpPr/>
          <p:nvPr/>
        </p:nvSpPr>
        <p:spPr>
          <a:xfrm>
            <a:off x="8285571" y="4358392"/>
            <a:ext cx="229870" cy="274955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050" kern="100">
                <a:effectLst/>
                <a:cs typeface="Times New Roman" panose="02020603050405020304" pitchFamily="18" charset="0"/>
              </a:rPr>
              <a:t> </a:t>
            </a:r>
            <a:endParaRPr lang="zh-CN" sz="1050" kern="100">
              <a:effectLst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BFF22A0-8141-4146-8A8B-EDD47B095CF9}"/>
              </a:ext>
            </a:extLst>
          </p:cNvPr>
          <p:cNvGrpSpPr>
            <a:grpSpLocks noChangeAspect="1"/>
          </p:cNvGrpSpPr>
          <p:nvPr/>
        </p:nvGrpSpPr>
        <p:grpSpPr>
          <a:xfrm>
            <a:off x="6015855" y="3197245"/>
            <a:ext cx="3415821" cy="1775997"/>
            <a:chOff x="1902800" y="3658408"/>
            <a:chExt cx="3415821" cy="1775997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EB30D38-C041-41B2-827A-F71E2918F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72"/>
            <a:stretch/>
          </p:blipFill>
          <p:spPr>
            <a:xfrm>
              <a:off x="1902800" y="3658408"/>
              <a:ext cx="3415821" cy="1775997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AC38536-F37C-4243-9AF7-CFEF4210C53F}"/>
                </a:ext>
              </a:extLst>
            </p:cNvPr>
            <p:cNvSpPr/>
            <p:nvPr/>
          </p:nvSpPr>
          <p:spPr>
            <a:xfrm>
              <a:off x="2618764" y="3675186"/>
              <a:ext cx="2095850" cy="3263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DC8E6649-0CEF-47DD-B82C-4923997EE51D}"/>
              </a:ext>
            </a:extLst>
          </p:cNvPr>
          <p:cNvSpPr/>
          <p:nvPr/>
        </p:nvSpPr>
        <p:spPr>
          <a:xfrm>
            <a:off x="2375707" y="4591886"/>
            <a:ext cx="2243636" cy="501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C3B4F1-4AE4-4EE8-B47A-5CC8A70C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35" y="2839223"/>
            <a:ext cx="3641590" cy="1646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248078"/>
          </a:xfrm>
        </p:spPr>
        <p:txBody>
          <a:bodyPr>
            <a:noAutofit/>
          </a:bodyPr>
          <a:lstStyle/>
          <a:p>
            <a:r>
              <a:rPr lang="zh-CN" altLang="en-US" dirty="0"/>
              <a:t>② 编写启动条件。利用“控制”模块分类中的判断语句，配合“逻辑”模块分类中的“</a:t>
            </a:r>
            <a:r>
              <a:rPr lang="en-US" altLang="zh-CN" dirty="0"/>
              <a:t>……=……</a:t>
            </a:r>
            <a:r>
              <a:rPr lang="zh-CN" altLang="en-US" dirty="0"/>
              <a:t>”模块，编写出带有判断条件的程序。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CEFCA6D-CFC6-4024-9CE8-F656A427E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6"/>
          <a:stretch/>
        </p:blipFill>
        <p:spPr>
          <a:xfrm>
            <a:off x="4260453" y="4601173"/>
            <a:ext cx="2466975" cy="1044847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506DDF7-BD37-4030-9970-0121D32D26AA}"/>
              </a:ext>
            </a:extLst>
          </p:cNvPr>
          <p:cNvGrpSpPr/>
          <p:nvPr/>
        </p:nvGrpSpPr>
        <p:grpSpPr>
          <a:xfrm>
            <a:off x="7039418" y="4549402"/>
            <a:ext cx="4585647" cy="1595791"/>
            <a:chOff x="7010843" y="4418430"/>
            <a:chExt cx="4585647" cy="159579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006E610-8B97-4344-ABC0-30EEF2A31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843" y="4418430"/>
              <a:ext cx="4585647" cy="159579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DC19FC3-411F-4161-8263-E4CBE28EB7C5}"/>
                </a:ext>
              </a:extLst>
            </p:cNvPr>
            <p:cNvSpPr/>
            <p:nvPr/>
          </p:nvSpPr>
          <p:spPr>
            <a:xfrm>
              <a:off x="7579401" y="4985578"/>
              <a:ext cx="4017089" cy="889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3DA8F26-856A-4D42-ADFE-87E1446EB0D0}"/>
              </a:ext>
            </a:extLst>
          </p:cNvPr>
          <p:cNvGrpSpPr/>
          <p:nvPr/>
        </p:nvGrpSpPr>
        <p:grpSpPr>
          <a:xfrm>
            <a:off x="863735" y="4601173"/>
            <a:ext cx="3189502" cy="1591051"/>
            <a:chOff x="863735" y="4601173"/>
            <a:chExt cx="3189502" cy="159105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FF039C6-1C31-43E8-B86A-7A4AAB4E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735" y="4601173"/>
              <a:ext cx="3189502" cy="159105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6BD4B1-AA84-4043-A2D9-F3B530B702D8}"/>
                </a:ext>
              </a:extLst>
            </p:cNvPr>
            <p:cNvSpPr/>
            <p:nvPr/>
          </p:nvSpPr>
          <p:spPr>
            <a:xfrm>
              <a:off x="2097100" y="4647142"/>
              <a:ext cx="1665275" cy="6485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3CC6B17B-C3E4-058E-BA68-77D74B726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0588" y="2835133"/>
            <a:ext cx="3806063" cy="124901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91B60B8-8E7B-2C3A-1B93-305C4EFB76BF}"/>
              </a:ext>
            </a:extLst>
          </p:cNvPr>
          <p:cNvSpPr/>
          <p:nvPr/>
        </p:nvSpPr>
        <p:spPr>
          <a:xfrm>
            <a:off x="6823016" y="2847556"/>
            <a:ext cx="2243636" cy="501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945</Words>
  <Application>Microsoft Office PowerPoint</Application>
  <PresentationFormat>宽屏</PresentationFormat>
  <Paragraphs>89</Paragraphs>
  <Slides>22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987</cp:revision>
  <dcterms:created xsi:type="dcterms:W3CDTF">2019-07-04T08:14:00Z</dcterms:created>
  <dcterms:modified xsi:type="dcterms:W3CDTF">2022-08-29T02:38:14Z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